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31" r:id="rId4"/>
    <p:sldMasterId id="2147483732" r:id="rId5"/>
    <p:sldMasterId id="2147483733" r:id="rId6"/>
    <p:sldMasterId id="2147483734" r:id="rId7"/>
    <p:sldMasterId id="2147483735" r:id="rId8"/>
    <p:sldMasterId id="2147483736" r:id="rId9"/>
    <p:sldMasterId id="2147483737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9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7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Lato-italic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0" Type="http://schemas.openxmlformats.org/officeDocument/2006/relationships/font" Target="fonts/Lato-boldItalic.fntdata"/><Relationship Id="rId11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638e180f29_2_56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638e180f29_2_56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38aed9b5c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38aed9b5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38e180f29_2_397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638e180f29_2_397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38e180f29_2_131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638e180f29_2_131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38e180f29_2_190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638e180f29_2_190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38e180f29_7_0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638e180f29_7_0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38e180f29_2_252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638e180f29_2_252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638e180f29_2_262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638e180f29_2_262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38e180f29_2_320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638e180f29_2_320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638e180f29_2_383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638e180f29_2_383:notes"/>
          <p:cNvSpPr/>
          <p:nvPr>
            <p:ph idx="2" type="sldImg"/>
          </p:nvPr>
        </p:nvSpPr>
        <p:spPr>
          <a:xfrm>
            <a:off x="1143208" y="685791"/>
            <a:ext cx="457221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638e180f29_2_390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638e180f29_2_390:notes"/>
          <p:cNvSpPr/>
          <p:nvPr>
            <p:ph idx="2" type="sldImg"/>
          </p:nvPr>
        </p:nvSpPr>
        <p:spPr>
          <a:xfrm>
            <a:off x="114320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5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8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3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3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4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4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5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6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6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7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7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8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8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8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8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8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8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4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4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4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46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46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4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47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4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48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9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9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5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0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0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1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51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51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1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51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51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54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5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56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56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8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5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59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59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6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6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60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6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6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61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62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62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6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6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63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63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64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64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64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64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64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64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6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68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6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69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1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7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72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72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7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73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7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73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7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7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7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74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75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75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7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7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76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76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77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77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77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77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77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77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80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8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8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8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82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84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8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8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85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85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86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8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86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8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8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8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87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8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88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88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8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8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8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89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90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90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90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90"/>
          <p:cNvSpPr txBox="1"/>
          <p:nvPr>
            <p:ph idx="4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90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90"/>
          <p:cNvSpPr txBox="1"/>
          <p:nvPr>
            <p:ph idx="6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7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6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_rels/slideMaster6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69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60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/Relationships>
</file>

<file path=ppt/slideMasters/_rels/slideMaster7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1.xml"/><Relationship Id="rId13" Type="http://schemas.openxmlformats.org/officeDocument/2006/relationships/theme" Target="../theme/theme8.xml"/><Relationship Id="rId1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rot="5400000">
            <a:off x="7501680" y="0"/>
            <a:ext cx="1642320" cy="164232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 rot="-5400000">
            <a:off x="9720" y="-6120"/>
            <a:ext cx="5132880" cy="5152320"/>
          </a:xfrm>
          <a:prstGeom prst="diagStripe">
            <a:avLst>
              <a:gd fmla="val 5000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 rot="-5400000">
            <a:off x="6120" y="1136160"/>
            <a:ext cx="3980880" cy="3995640"/>
          </a:xfrm>
          <a:prstGeom prst="diagStripe">
            <a:avLst>
              <a:gd fmla="val 58774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 rot="-5400000">
            <a:off x="5760" y="-720"/>
            <a:ext cx="2289960" cy="22986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 flipH="1">
            <a:off x="651240" y="588240"/>
            <a:ext cx="2298600" cy="228996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 rot="5400000">
            <a:off x="4407840" y="-1440"/>
            <a:ext cx="4733280" cy="4736160"/>
          </a:xfrm>
          <a:prstGeom prst="diagStripe">
            <a:avLst>
              <a:gd fmla="val 49469" name="adj"/>
            </a:avLst>
          </a:prstGeom>
          <a:solidFill>
            <a:schemeClr val="lt1">
              <a:alpha val="3137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6"/>
          <p:cNvSpPr/>
          <p:nvPr/>
        </p:nvSpPr>
        <p:spPr>
          <a:xfrm rot="5400000">
            <a:off x="4842000" y="4680"/>
            <a:ext cx="4297320" cy="4285440"/>
          </a:xfrm>
          <a:prstGeom prst="diagStripe">
            <a:avLst>
              <a:gd fmla="val 0" name="adj"/>
            </a:avLst>
          </a:prstGeom>
          <a:solidFill>
            <a:schemeClr val="lt1">
              <a:alpha val="3137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6"/>
          <p:cNvSpPr/>
          <p:nvPr/>
        </p:nvSpPr>
        <p:spPr>
          <a:xfrm rot="-5400000">
            <a:off x="5618520" y="123804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6"/>
          <p:cNvSpPr/>
          <p:nvPr/>
        </p:nvSpPr>
        <p:spPr>
          <a:xfrm flipH="1">
            <a:off x="5848560" y="144396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6"/>
          <p:cNvSpPr/>
          <p:nvPr/>
        </p:nvSpPr>
        <p:spPr>
          <a:xfrm rot="-5400000">
            <a:off x="5987160" y="247104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6"/>
          <p:cNvSpPr/>
          <p:nvPr/>
        </p:nvSpPr>
        <p:spPr>
          <a:xfrm flipH="1">
            <a:off x="6220800" y="26773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6"/>
          <p:cNvSpPr/>
          <p:nvPr/>
        </p:nvSpPr>
        <p:spPr>
          <a:xfrm rot="-5400000">
            <a:off x="6675480" y="18637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6"/>
          <p:cNvSpPr/>
          <p:nvPr/>
        </p:nvSpPr>
        <p:spPr>
          <a:xfrm flipH="1">
            <a:off x="6906600" y="206964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6"/>
          <p:cNvSpPr/>
          <p:nvPr/>
        </p:nvSpPr>
        <p:spPr>
          <a:xfrm rot="-5400000">
            <a:off x="6861240" y="24793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6"/>
          <p:cNvSpPr/>
          <p:nvPr/>
        </p:nvSpPr>
        <p:spPr>
          <a:xfrm flipH="1">
            <a:off x="7963920" y="269316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6"/>
          <p:cNvSpPr/>
          <p:nvPr/>
        </p:nvSpPr>
        <p:spPr>
          <a:xfrm flipH="1">
            <a:off x="8143560" y="33091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6"/>
          <p:cNvSpPr/>
          <p:nvPr/>
        </p:nvSpPr>
        <p:spPr>
          <a:xfrm rot="-5400000">
            <a:off x="7047720" y="30967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6"/>
          <p:cNvSpPr/>
          <p:nvPr/>
        </p:nvSpPr>
        <p:spPr>
          <a:xfrm flipH="1">
            <a:off x="7275240" y="330264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6"/>
          <p:cNvSpPr/>
          <p:nvPr/>
        </p:nvSpPr>
        <p:spPr>
          <a:xfrm rot="-5400000">
            <a:off x="7227360" y="371268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6"/>
          <p:cNvSpPr/>
          <p:nvPr/>
        </p:nvSpPr>
        <p:spPr>
          <a:xfrm flipH="1">
            <a:off x="7461000" y="391860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6"/>
          <p:cNvSpPr/>
          <p:nvPr/>
        </p:nvSpPr>
        <p:spPr>
          <a:xfrm rot="-5400000">
            <a:off x="8102520" y="372024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6"/>
          <p:cNvSpPr/>
          <p:nvPr/>
        </p:nvSpPr>
        <p:spPr>
          <a:xfrm flipH="1">
            <a:off x="8332920" y="392616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6"/>
          <p:cNvSpPr/>
          <p:nvPr/>
        </p:nvSpPr>
        <p:spPr>
          <a:xfrm rot="-5400000">
            <a:off x="8288280" y="433620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1">
              <a:alpha val="705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6" name="Google Shape;126;p2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/>
          <p:nvPr/>
        </p:nvSpPr>
        <p:spPr>
          <a:xfrm rot="-5400000">
            <a:off x="0" y="3823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9"/>
          <p:cNvSpPr/>
          <p:nvPr/>
        </p:nvSpPr>
        <p:spPr>
          <a:xfrm flipH="1">
            <a:off x="227520" y="58860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9"/>
          <p:cNvSpPr txBox="1"/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9" name="Google Shape;179;p39"/>
          <p:cNvSpPr txBox="1"/>
          <p:nvPr>
            <p:ph idx="1"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0" name="Google Shape;180;p39"/>
          <p:cNvSpPr txBox="1"/>
          <p:nvPr>
            <p:ph idx="2"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1" name="Google Shape;231;p52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5"/>
          <p:cNvSpPr/>
          <p:nvPr/>
        </p:nvSpPr>
        <p:spPr>
          <a:xfrm rot="-5400000">
            <a:off x="0" y="3823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65"/>
          <p:cNvSpPr/>
          <p:nvPr/>
        </p:nvSpPr>
        <p:spPr>
          <a:xfrm flipH="1">
            <a:off x="227520" y="58860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4" name="Google Shape;284;p6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B212C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78"/>
          <p:cNvSpPr/>
          <p:nvPr/>
        </p:nvSpPr>
        <p:spPr>
          <a:xfrm rot="-5400000">
            <a:off x="0" y="38232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78"/>
          <p:cNvSpPr/>
          <p:nvPr/>
        </p:nvSpPr>
        <p:spPr>
          <a:xfrm flipH="1">
            <a:off x="227520" y="588600"/>
            <a:ext cx="807480" cy="80748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7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37" name="Google Shape;337;p78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91"/>
          <p:cNvSpPr/>
          <p:nvPr/>
        </p:nvSpPr>
        <p:spPr>
          <a:xfrm>
            <a:off x="3236350" y="1578250"/>
            <a:ext cx="56061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Automated </a:t>
            </a:r>
            <a:r>
              <a:rPr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Automobile</a:t>
            </a:r>
            <a:r>
              <a:rPr b="0" i="0" lang="en" sz="4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ecurity</a:t>
            </a:r>
            <a:endParaRPr b="0" i="0" sz="4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91"/>
          <p:cNvSpPr/>
          <p:nvPr/>
        </p:nvSpPr>
        <p:spPr>
          <a:xfrm>
            <a:off x="4674600" y="3925080"/>
            <a:ext cx="3878640" cy="632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Better Security with Minimal Efforts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01"/>
          <p:cNvSpPr/>
          <p:nvPr/>
        </p:nvSpPr>
        <p:spPr>
          <a:xfrm>
            <a:off x="823680" y="866880"/>
            <a:ext cx="6993360" cy="351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1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endParaRPr b="0" i="0" sz="3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92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0" y="0"/>
            <a:ext cx="9142560" cy="51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92"/>
          <p:cNvSpPr/>
          <p:nvPr/>
        </p:nvSpPr>
        <p:spPr>
          <a:xfrm>
            <a:off x="220680" y="386280"/>
            <a:ext cx="8727480" cy="44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48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</a:t>
            </a:r>
            <a:r>
              <a:rPr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automated enterprise solution for autonomous automobiles</a:t>
            </a: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1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Maximum</a:t>
            </a: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with </a:t>
            </a:r>
            <a:r>
              <a:rPr b="1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Minimal</a:t>
            </a: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human input.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endParaRPr b="0" i="0" sz="3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93"/>
          <p:cNvSpPr/>
          <p:nvPr/>
        </p:nvSpPr>
        <p:spPr>
          <a:xfrm>
            <a:off x="1297440" y="393840"/>
            <a:ext cx="703764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problem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93"/>
          <p:cNvSpPr/>
          <p:nvPr/>
        </p:nvSpPr>
        <p:spPr>
          <a:xfrm>
            <a:off x="1117080" y="975240"/>
            <a:ext cx="3582360" cy="38224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</a:rPr>
              <a:t>Car hacking remains a very real threat as autos become ever more loaded with tech.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Modern "smart" or internet connected cars most certainly can be subject to car hacking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Vulnerability in a single autonomous device can affect the whole infra.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93"/>
          <p:cNvSpPr/>
          <p:nvPr/>
        </p:nvSpPr>
        <p:spPr>
          <a:xfrm>
            <a:off x="5154840" y="3535920"/>
            <a:ext cx="721080" cy="989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93"/>
          <p:cNvSpPr/>
          <p:nvPr/>
        </p:nvSpPr>
        <p:spPr>
          <a:xfrm>
            <a:off x="5975640" y="3069000"/>
            <a:ext cx="721080" cy="14558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93"/>
          <p:cNvSpPr/>
          <p:nvPr/>
        </p:nvSpPr>
        <p:spPr>
          <a:xfrm>
            <a:off x="6796440" y="1919160"/>
            <a:ext cx="721080" cy="2606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93"/>
          <p:cNvSpPr/>
          <p:nvPr/>
        </p:nvSpPr>
        <p:spPr>
          <a:xfrm>
            <a:off x="7617240" y="703440"/>
            <a:ext cx="721080" cy="38224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93"/>
          <p:cNvSpPr/>
          <p:nvPr/>
        </p:nvSpPr>
        <p:spPr>
          <a:xfrm rot="10800000">
            <a:off x="33095880" y="4553280"/>
            <a:ext cx="814572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cmpd="sng" w="1907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94"/>
          <p:cNvPicPr preferRelativeResize="0"/>
          <p:nvPr/>
        </p:nvPicPr>
        <p:blipFill rotWithShape="1">
          <a:blip r:embed="rId3">
            <a:alphaModFix/>
          </a:blip>
          <a:srcRect b="15423" l="7505" r="42256" t="0"/>
          <a:stretch/>
        </p:blipFill>
        <p:spPr>
          <a:xfrm>
            <a:off x="-9000" y="0"/>
            <a:ext cx="2986200" cy="51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94"/>
          <p:cNvSpPr/>
          <p:nvPr/>
        </p:nvSpPr>
        <p:spPr>
          <a:xfrm>
            <a:off x="265680" y="1830600"/>
            <a:ext cx="4043880" cy="1481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solution</a:t>
            </a:r>
            <a:endParaRPr b="0" i="0" sz="3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94"/>
          <p:cNvSpPr/>
          <p:nvPr/>
        </p:nvSpPr>
        <p:spPr>
          <a:xfrm>
            <a:off x="3447360" y="744480"/>
            <a:ext cx="5059440" cy="3694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794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logs from vehicle is pushed to Splunk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794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 Analysis and Incident Response is done by SOAR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794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ML to enhance the performance with time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5"/>
          <p:cNvSpPr/>
          <p:nvPr/>
        </p:nvSpPr>
        <p:spPr>
          <a:xfrm>
            <a:off x="0" y="0"/>
            <a:ext cx="9159840" cy="24832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95"/>
          <p:cNvSpPr/>
          <p:nvPr/>
        </p:nvSpPr>
        <p:spPr>
          <a:xfrm>
            <a:off x="311760" y="219960"/>
            <a:ext cx="8519100" cy="46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it works ?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95"/>
          <p:cNvSpPr/>
          <p:nvPr/>
        </p:nvSpPr>
        <p:spPr>
          <a:xfrm>
            <a:off x="231840" y="3047760"/>
            <a:ext cx="2021040" cy="5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Wendy riter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95"/>
          <p:cNvSpPr/>
          <p:nvPr/>
        </p:nvSpPr>
        <p:spPr>
          <a:xfrm>
            <a:off x="2449800" y="3047760"/>
            <a:ext cx="2021040" cy="5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Ronny Reader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95"/>
          <p:cNvSpPr/>
          <p:nvPr/>
        </p:nvSpPr>
        <p:spPr>
          <a:xfrm>
            <a:off x="4667760" y="3047760"/>
            <a:ext cx="2021040" cy="5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Abby Author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95"/>
          <p:cNvSpPr/>
          <p:nvPr/>
        </p:nvSpPr>
        <p:spPr>
          <a:xfrm>
            <a:off x="6885720" y="3047760"/>
            <a:ext cx="2021040" cy="5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Berry Books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95"/>
          <p:cNvSpPr txBox="1"/>
          <p:nvPr/>
        </p:nvSpPr>
        <p:spPr>
          <a:xfrm>
            <a:off x="736625" y="1892700"/>
            <a:ext cx="3120900" cy="3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Logs &amp; Data from Car is pushed to SIEM via forwarders.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27" name="Google Shape;427;p95"/>
          <p:cNvSpPr txBox="1"/>
          <p:nvPr/>
        </p:nvSpPr>
        <p:spPr>
          <a:xfrm>
            <a:off x="5403525" y="1892700"/>
            <a:ext cx="33087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SIEM + SOAR identifies malicious activities and minimize the damage in kill chain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28" name="Google Shape;428;p95"/>
          <p:cNvSpPr/>
          <p:nvPr/>
        </p:nvSpPr>
        <p:spPr>
          <a:xfrm>
            <a:off x="3438625" y="2477850"/>
            <a:ext cx="1863600" cy="187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96"/>
          <p:cNvPicPr preferRelativeResize="0"/>
          <p:nvPr/>
        </p:nvPicPr>
        <p:blipFill rotWithShape="1">
          <a:blip r:embed="rId3">
            <a:alphaModFix/>
          </a:blip>
          <a:srcRect b="9479" l="0" r="0" t="0"/>
          <a:stretch/>
        </p:blipFill>
        <p:spPr>
          <a:xfrm>
            <a:off x="10080" y="104040"/>
            <a:ext cx="9142560" cy="51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96"/>
          <p:cNvSpPr/>
          <p:nvPr/>
        </p:nvSpPr>
        <p:spPr>
          <a:xfrm>
            <a:off x="823680" y="1332000"/>
            <a:ext cx="5931720" cy="30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technology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Splunk SIEM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Phantom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CAN Simulator</a:t>
            </a:r>
            <a:endParaRPr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Splunk IAI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7"/>
          <p:cNvSpPr/>
          <p:nvPr/>
        </p:nvSpPr>
        <p:spPr>
          <a:xfrm>
            <a:off x="1297440" y="393840"/>
            <a:ext cx="3797640" cy="14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Revenue model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97"/>
          <p:cNvSpPr/>
          <p:nvPr/>
        </p:nvSpPr>
        <p:spPr>
          <a:xfrm>
            <a:off x="816840" y="1420200"/>
            <a:ext cx="3966840" cy="2980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Easy Integration with any </a:t>
            </a: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Integration cost will be 1000/car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Scalable </a:t>
            </a: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16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Customer support </a:t>
            </a: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Real-Time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97"/>
          <p:cNvSpPr/>
          <p:nvPr/>
        </p:nvSpPr>
        <p:spPr>
          <a:xfrm>
            <a:off x="4861440" y="514080"/>
            <a:ext cx="3752640" cy="960840"/>
          </a:xfrm>
          <a:prstGeom prst="rect">
            <a:avLst/>
          </a:prstGeom>
          <a:solidFill>
            <a:srgbClr val="7890CD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Automobile Companies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97"/>
          <p:cNvSpPr/>
          <p:nvPr/>
        </p:nvSpPr>
        <p:spPr>
          <a:xfrm>
            <a:off x="6738480" y="1476360"/>
            <a:ext cx="3240" cy="7012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97"/>
          <p:cNvSpPr/>
          <p:nvPr/>
        </p:nvSpPr>
        <p:spPr>
          <a:xfrm>
            <a:off x="4863960" y="2090520"/>
            <a:ext cx="3752640" cy="9608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AutoSec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97"/>
          <p:cNvSpPr/>
          <p:nvPr/>
        </p:nvSpPr>
        <p:spPr>
          <a:xfrm>
            <a:off x="6729120" y="3061080"/>
            <a:ext cx="10440" cy="60444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p97"/>
          <p:cNvSpPr/>
          <p:nvPr/>
        </p:nvSpPr>
        <p:spPr>
          <a:xfrm>
            <a:off x="4863960" y="3667320"/>
            <a:ext cx="3752640" cy="960840"/>
          </a:xfrm>
          <a:prstGeom prst="rect">
            <a:avLst/>
          </a:prstGeom>
          <a:solidFill>
            <a:srgbClr val="0145AC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Customer/Clients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98"/>
          <p:cNvSpPr/>
          <p:nvPr/>
        </p:nvSpPr>
        <p:spPr>
          <a:xfrm>
            <a:off x="1034280" y="393840"/>
            <a:ext cx="7762320" cy="43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Automated </a:t>
            </a:r>
            <a:r>
              <a:rPr lang="en" sz="24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Automobile</a:t>
            </a:r>
            <a:r>
              <a:rPr b="0" i="0" lang="en" sz="24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n" sz="24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ecurity(AutoSec)</a:t>
            </a:r>
            <a:r>
              <a:rPr b="0" i="0" lang="en" sz="24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1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br>
              <a:rPr b="0" i="0" lang="en" sz="18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Features:</a:t>
            </a:r>
            <a:endParaRPr b="0" i="0" sz="2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Automobile security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Alerts and Reports at regular intervals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Analytics and Visualization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Intelligent Model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Incident Response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98"/>
          <p:cNvSpPr/>
          <p:nvPr/>
        </p:nvSpPr>
        <p:spPr>
          <a:xfrm>
            <a:off x="2161080" y="3974040"/>
            <a:ext cx="1812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March 20XX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98"/>
          <p:cNvSpPr/>
          <p:nvPr/>
        </p:nvSpPr>
        <p:spPr>
          <a:xfrm>
            <a:off x="5004360" y="3970800"/>
            <a:ext cx="1812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July 20XX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9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29160" y="0"/>
            <a:ext cx="9173161" cy="5142239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99"/>
          <p:cNvSpPr/>
          <p:nvPr/>
        </p:nvSpPr>
        <p:spPr>
          <a:xfrm>
            <a:off x="-14575" y="459285"/>
            <a:ext cx="9144000" cy="40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45720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		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99"/>
          <p:cNvSpPr txBox="1"/>
          <p:nvPr/>
        </p:nvSpPr>
        <p:spPr>
          <a:xfrm>
            <a:off x="7547760" y="2471400"/>
            <a:ext cx="15522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45720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_x0001_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99"/>
          <p:cNvSpPr txBox="1"/>
          <p:nvPr/>
        </p:nvSpPr>
        <p:spPr>
          <a:xfrm>
            <a:off x="7651440" y="2492280"/>
            <a:ext cx="15522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45720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_x0001_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1" name="Google Shape;461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2869"/>
            <a:ext cx="9144000" cy="4957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